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Quattrocent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Blackadder ITC" panose="04020505051007020D02" pitchFamily="82" charset="0"/>
      <p:regular r:id="rId17"/>
    </p:embeddedFont>
    <p:embeddedFont>
      <p:font typeface="Bookman Old Style" panose="02050604050505020204" pitchFamily="18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61D"/>
    <a:srgbClr val="013119"/>
    <a:srgbClr val="014321"/>
    <a:srgbClr val="4B8B6B"/>
    <a:srgbClr val="1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29" y="31452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7200" dirty="0" err="1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Karwaan</a:t>
            </a:r>
            <a:endParaRPr lang="en-US" sz="7200" dirty="0" smtClean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Travelling Partner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 </a:t>
            </a:r>
            <a:endParaRPr lang="en-US" sz="2400" dirty="0" smtClean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971193" y="5658445"/>
            <a:ext cx="4571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Quattrocento Medium" pitchFamily="34" charset="0"/>
                <a:ea typeface="Quattrocento Medium" pitchFamily="34" charset="-122"/>
                <a:cs typeface="Quattrocento Medium" pitchFamily="34" charset="-120"/>
              </a:rPr>
              <a:t>sr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497949"/>
            <a:ext cx="171616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FD9BE"/>
                </a:solidFill>
                <a:latin typeface="Quattrocento" pitchFamily="34" charset="0"/>
              </a:rPr>
              <a:t>Index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Redefining Travel Experiences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Trip Planning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708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Itineraries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Curated Destinations and Activities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Focus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708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Exceeding Expectations</a:t>
            </a:r>
            <a:endParaRPr lang="en-US" sz="1850" dirty="0"/>
          </a:p>
        </p:txBody>
      </p:sp>
      <p:sp>
        <p:nvSpPr>
          <p:cNvPr id="11" name="Rectangle 10"/>
          <p:cNvSpPr/>
          <p:nvPr/>
        </p:nvSpPr>
        <p:spPr>
          <a:xfrm>
            <a:off x="12633960" y="7589520"/>
            <a:ext cx="1996440" cy="64008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902732"/>
            <a:ext cx="7610237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Introducing Karwaan: Redefining Travel Experiences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3282" y="2520077"/>
            <a:ext cx="3695581" cy="2293858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472357" y="2739152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2357" y="3192780"/>
            <a:ext cx="3257431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600" dirty="0" err="1">
                <a:solidFill>
                  <a:schemeClr val="bg1"/>
                </a:solidFill>
              </a:rPr>
              <a:t>Karwaan</a:t>
            </a:r>
            <a:r>
              <a:rPr lang="en-US" sz="1600" dirty="0">
                <a:solidFill>
                  <a:schemeClr val="bg1"/>
                </a:solidFill>
              </a:rPr>
              <a:t> is a vibrant travel website offering a unique focus on India's rich cultural and historical destinations. 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7938" y="2520077"/>
            <a:ext cx="3695581" cy="2293858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387013" y="2739152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Intuitive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7013" y="3192780"/>
            <a:ext cx="3257431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user-friendly platform empowers you to </a:t>
            </a:r>
            <a:r>
              <a:rPr lang="en-US" sz="17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plan effortlessly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with </a:t>
            </a:r>
            <a:r>
              <a:rPr lang="en-US" sz="17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Trip Customization 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and </a:t>
            </a:r>
            <a:r>
              <a:rPr lang="en-US" sz="17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booking 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3282" y="5033010"/>
            <a:ext cx="3695581" cy="2293858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472357" y="5252085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Engaging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72357" y="5705713"/>
            <a:ext cx="3257431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Discover hidden gems, local experiences, and authentic cultural encounters through our curated content.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7938" y="5033010"/>
            <a:ext cx="3695581" cy="2293858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387013" y="5252085"/>
            <a:ext cx="257794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Empowering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87013" y="5705713"/>
            <a:ext cx="3257431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Take control of your journey, personalize your itinerary, and embrace the freedom to explore at your own pace.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679680" y="7726680"/>
            <a:ext cx="1950720" cy="39624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028" y="504468"/>
            <a:ext cx="7860744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Seamless Trip Planning: Personalized Itineraries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28" y="1858089"/>
            <a:ext cx="916662" cy="1466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9605" y="2041327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Destination Selection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319605" y="2420898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Choose your dream destination from our extensive list of </a:t>
            </a:r>
            <a:r>
              <a:rPr lang="en-US" sz="14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Indian culture.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028" y="3324820"/>
            <a:ext cx="916662" cy="14667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9605" y="3508058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Interest Profiling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319605" y="3887629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Tell us your travel preferences, budget, and desired activities to refine your itinerary.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28" y="4791551"/>
            <a:ext cx="916662" cy="1466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9605" y="4974788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 smtClean="0">
                <a:solidFill>
                  <a:srgbClr val="F9EEE7"/>
                </a:solidFill>
                <a:latin typeface="Quattrocento" pitchFamily="34" charset="0"/>
              </a:rPr>
              <a:t>Uploads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319605" y="5354360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 can uploads your photos , videos on </a:t>
            </a:r>
            <a:r>
              <a:rPr lang="en-US" sz="1400" dirty="0" err="1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Karwaan</a:t>
            </a:r>
            <a:r>
              <a:rPr lang="en-US" sz="14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028" y="6258282"/>
            <a:ext cx="916662" cy="14667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9605" y="6441519"/>
            <a:ext cx="2537936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Booking and Management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319605" y="6821091"/>
            <a:ext cx="6669167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 smtClean="0">
                <a:solidFill>
                  <a:srgbClr val="F9EEE7"/>
                </a:solidFill>
                <a:latin typeface="Quattrocento" pitchFamily="34" charset="0"/>
              </a:rPr>
              <a:t>Book your travelling plan according to your budget. 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786360" y="7725013"/>
            <a:ext cx="1844040" cy="397907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568523"/>
            <a:ext cx="7697391" cy="121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Karwaan Highlights: Curated Destinations and Activities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723305" y="2941200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Destinations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23305" y="3245048"/>
            <a:ext cx="3693676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Famous place  of the destination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(the place  you must visit) 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05" y="2318206"/>
            <a:ext cx="516612" cy="516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900" y="2817257"/>
            <a:ext cx="277082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26900" y="3245048"/>
            <a:ext cx="3693795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05" y="5187553"/>
            <a:ext cx="516612" cy="516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305" y="5910739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Curated Activities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23305" y="6338530"/>
            <a:ext cx="3693676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Discover unique experiences, local tours, cultural immersions, adventure activities, and more.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900" y="5187553"/>
            <a:ext cx="516612" cy="5166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6900" y="5910739"/>
            <a:ext cx="243125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Foodie Delights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26900" y="6338530"/>
            <a:ext cx="3693795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offers famous food and famous place where you can try dishes.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3047"/>
            <a:ext cx="11514653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Customer-Centric Approach: Exceeding Expectations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76" y="1572578"/>
            <a:ext cx="1633418" cy="1485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9782" y="2302907"/>
            <a:ext cx="90488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36106" y="1940243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TRIP   CUSTOMISATION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36106" y="2363153"/>
            <a:ext cx="725090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 smtClean="0">
                <a:solidFill>
                  <a:schemeClr val="bg1"/>
                </a:solidFill>
                <a:latin typeface="Quattrocento" panose="020B0604020202020204" charset="0"/>
              </a:rPr>
              <a:t>“Tailor your perfect  journey with </a:t>
            </a:r>
            <a:r>
              <a:rPr lang="en-US" sz="1600" dirty="0" err="1" smtClean="0">
                <a:solidFill>
                  <a:schemeClr val="bg1"/>
                </a:solidFill>
                <a:latin typeface="Quattrocento" panose="020B0604020202020204" charset="0"/>
              </a:rPr>
              <a:t>Karwaan</a:t>
            </a:r>
            <a:r>
              <a:rPr lang="en-US" sz="1600" dirty="0" smtClean="0">
                <a:solidFill>
                  <a:schemeClr val="bg1"/>
                </a:solidFill>
                <a:latin typeface="Quattrocento" panose="020B0604020202020204" charset="0"/>
              </a:rPr>
              <a:t> – travel your way, your style!"</a:t>
            </a:r>
            <a:endParaRPr lang="en-US" sz="1600" dirty="0">
              <a:solidFill>
                <a:schemeClr val="bg1"/>
              </a:solidFill>
              <a:latin typeface="Quattrocento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882872" y="3073718"/>
            <a:ext cx="8981361" cy="11430"/>
          </a:xfrm>
          <a:prstGeom prst="roundRect">
            <a:avLst>
              <a:gd name="adj" fmla="val 268170"/>
            </a:avLst>
          </a:prstGeom>
          <a:solidFill>
            <a:srgbClr val="4A6B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07" y="3108841"/>
            <a:ext cx="3266956" cy="14851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6565" y="3647122"/>
            <a:ext cx="136922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852874" y="3476506"/>
            <a:ext cx="282725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BLOGS  &amp;   ARTICLES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52874" y="3899416"/>
            <a:ext cx="663952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Inspire with Blogs articles and pictures.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699641" y="4609981"/>
            <a:ext cx="8164592" cy="11430"/>
          </a:xfrm>
          <a:prstGeom prst="roundRect">
            <a:avLst>
              <a:gd name="adj" fmla="val 268170"/>
            </a:avLst>
          </a:prstGeom>
          <a:solidFill>
            <a:srgbClr val="4A6B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838" y="4645104"/>
            <a:ext cx="4900493" cy="14851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5612" y="5183386"/>
            <a:ext cx="138946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669643" y="5001339"/>
            <a:ext cx="2403991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BEST TIME  TO   VISIT 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69643" y="5366296"/>
            <a:ext cx="704135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Offers best when and where to go.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16410" y="6146244"/>
            <a:ext cx="7347823" cy="11430"/>
          </a:xfrm>
          <a:prstGeom prst="roundRect">
            <a:avLst>
              <a:gd name="adj" fmla="val 268170"/>
            </a:avLst>
          </a:prstGeom>
          <a:solidFill>
            <a:srgbClr val="4A6B6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70" y="6181368"/>
            <a:ext cx="6534031" cy="148518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0137" y="6719649"/>
            <a:ext cx="129778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7497127" y="6535876"/>
            <a:ext cx="269319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REVIEWS   &amp;   RATINGS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97127" y="6884640"/>
            <a:ext cx="622458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Reviews depend on customer .</a:t>
            </a:r>
            <a:endParaRPr lang="en-US" sz="1600" dirty="0"/>
          </a:p>
        </p:txBody>
      </p:sp>
      <p:sp>
        <p:nvSpPr>
          <p:cNvPr id="22" name="Shape 8"/>
          <p:cNvSpPr/>
          <p:nvPr/>
        </p:nvSpPr>
        <p:spPr>
          <a:xfrm>
            <a:off x="4882872" y="3085148"/>
            <a:ext cx="8964000" cy="11430"/>
          </a:xfrm>
          <a:prstGeom prst="roundRect">
            <a:avLst>
              <a:gd name="adj" fmla="val 268170"/>
            </a:avLst>
          </a:prstGeom>
          <a:solidFill>
            <a:srgbClr val="4A6B6A"/>
          </a:solidFill>
          <a:ln/>
        </p:spPr>
      </p:sp>
      <p:sp>
        <p:nvSpPr>
          <p:cNvPr id="23" name="Rectangle 22"/>
          <p:cNvSpPr/>
          <p:nvPr/>
        </p:nvSpPr>
        <p:spPr>
          <a:xfrm>
            <a:off x="12877800" y="7666554"/>
            <a:ext cx="1752600" cy="563046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724" y="539353"/>
            <a:ext cx="4607243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Road Map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3902" y="1408867"/>
            <a:ext cx="22860" cy="6281261"/>
          </a:xfrm>
          <a:prstGeom prst="roundRect">
            <a:avLst>
              <a:gd name="adj" fmla="val 128484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662738" y="1837968"/>
            <a:ext cx="685324" cy="22860"/>
          </a:xfrm>
          <a:prstGeom prst="roundRect">
            <a:avLst>
              <a:gd name="adj" fmla="val 128484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245066" y="1629132"/>
            <a:ext cx="440531" cy="44053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416397" y="1711166"/>
            <a:ext cx="97869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542252" y="1604605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1</a:t>
            </a:r>
            <a:r>
              <a:rPr lang="en-US" sz="18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r>
              <a:rPr lang="en-US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HTML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800" dirty="0" smtClean="0">
                <a:solidFill>
                  <a:srgbClr val="F9EEE7"/>
                </a:solidFill>
                <a:latin typeface="Quattrocento" pitchFamily="34" charset="0"/>
              </a:rPr>
              <a:t>        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42252" y="2009894"/>
            <a:ext cx="640282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2738" y="3457218"/>
            <a:ext cx="685324" cy="22860"/>
          </a:xfrm>
          <a:prstGeom prst="roundRect">
            <a:avLst>
              <a:gd name="adj" fmla="val 128484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45066" y="3248382"/>
            <a:ext cx="440531" cy="44053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391156" y="3330416"/>
            <a:ext cx="14823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542252" y="3223855"/>
            <a:ext cx="285761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2</a:t>
            </a:r>
            <a:r>
              <a:rPr lang="en-US" sz="180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CSS  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42252" y="3629144"/>
            <a:ext cx="640282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2738" y="5076468"/>
            <a:ext cx="685324" cy="22860"/>
          </a:xfrm>
          <a:prstGeom prst="roundRect">
            <a:avLst>
              <a:gd name="adj" fmla="val 128484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5066" y="4867632"/>
            <a:ext cx="440531" cy="44053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390084" y="4949666"/>
            <a:ext cx="15037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542252" y="4843105"/>
            <a:ext cx="303478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3: </a:t>
            </a:r>
            <a:r>
              <a:rPr lang="en-US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Responsiveness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42252" y="5248394"/>
            <a:ext cx="640282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62738" y="6695718"/>
            <a:ext cx="685324" cy="22860"/>
          </a:xfrm>
          <a:prstGeom prst="roundRect">
            <a:avLst>
              <a:gd name="adj" fmla="val 128484"/>
            </a:avLst>
          </a:prstGeom>
          <a:solidFill>
            <a:srgbClr val="4A6B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245066" y="6486882"/>
            <a:ext cx="440531" cy="44053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22" name="Text 19"/>
          <p:cNvSpPr/>
          <p:nvPr/>
        </p:nvSpPr>
        <p:spPr>
          <a:xfrm>
            <a:off x="6395085" y="6568916"/>
            <a:ext cx="14049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542252" y="6462355"/>
            <a:ext cx="230624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 4: </a:t>
            </a:r>
            <a:r>
              <a:rPr lang="en-US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Back-end In Development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542252" y="6867644"/>
            <a:ext cx="6402824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5" name="Rectangle 24"/>
          <p:cNvSpPr/>
          <p:nvPr/>
        </p:nvSpPr>
        <p:spPr>
          <a:xfrm>
            <a:off x="12801600" y="7690128"/>
            <a:ext cx="1828800" cy="539472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Team Members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</a:rPr>
              <a:t>SAKSHI  RAI  (GL)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MANAGEMENT / GROUP LEADER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494627" y="6362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9EEE7"/>
                </a:solidFill>
                <a:latin typeface="Quattrocento" pitchFamily="34" charset="0"/>
              </a:rPr>
              <a:t>HARSH  PANDEY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</a:rPr>
              <a:t>DEVELOPER</a:t>
            </a:r>
            <a:endParaRPr lang="en-US" sz="1850" dirty="0"/>
          </a:p>
        </p:txBody>
      </p:sp>
      <p:pic>
        <p:nvPicPr>
          <p:cNvPr id="9" name="Picture 8" descr="SAKS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5" y="1692356"/>
            <a:ext cx="5377096" cy="4644754"/>
          </a:xfrm>
          <a:prstGeom prst="rect">
            <a:avLst/>
          </a:prstGeom>
        </p:spPr>
      </p:pic>
      <p:pic>
        <p:nvPicPr>
          <p:cNvPr id="11" name="Picture 10" descr="IMG-20240303-WA0003~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867" y="1692354"/>
            <a:ext cx="5463481" cy="46703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816840" y="7757160"/>
            <a:ext cx="1813560" cy="47244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  <p:bldP spid="5" grpId="0" build="p" animBg="1"/>
      <p:bldP spid="7" grpId="0" build="p" animBg="1"/>
      <p:bldP spid="8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32854" y="2898184"/>
            <a:ext cx="5632490" cy="1518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8000" dirty="0" smtClean="0">
              <a:solidFill>
                <a:schemeClr val="bg1"/>
              </a:solidFill>
              <a:latin typeface="Blackadder ITC" pitchFamily="82" charset="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8000" dirty="0" smtClean="0">
                <a:solidFill>
                  <a:schemeClr val="bg1"/>
                </a:solidFill>
                <a:latin typeface="Bookman Old Style" pitchFamily="18" charset="0"/>
              </a:rPr>
              <a:t>Thank   You</a:t>
            </a:r>
            <a:endParaRPr lang="en-US" sz="8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328</Words>
  <Application>Microsoft Office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Quattrocento</vt:lpstr>
      <vt:lpstr>Quattrocento Medium</vt:lpstr>
      <vt:lpstr>Calibri</vt:lpstr>
      <vt:lpstr>Blackadder ITC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win10</cp:lastModifiedBy>
  <cp:revision>25</cp:revision>
  <dcterms:created xsi:type="dcterms:W3CDTF">2025-01-07T14:12:11Z</dcterms:created>
  <dcterms:modified xsi:type="dcterms:W3CDTF">2025-01-08T05:14:19Z</dcterms:modified>
</cp:coreProperties>
</file>